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A4F20-2D12-4EAD-B3F5-6A5E879F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FF9A8A-37E6-431D-A58F-9E1AF84A2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84F67-59BB-43C6-9E96-C87E9D88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20204-D875-4630-A5C7-9A4B224C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916AD-11E4-4629-8398-690C61ED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9AD2-7A14-49F6-A992-F8807373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B9019-21FA-4D5A-A95C-67D006D90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C7076-B27D-4200-907D-E73FE74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35FAE-1900-4ED7-ABCE-691112FC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1E7B7-3A85-4A07-A7D1-6308DE39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9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EA22E1-4A0E-4953-B8AE-EE8190ABC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87D09C-1FF5-4CE6-B598-7EAB40644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06D03-F9D0-47F9-A14F-858AD81C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688DC-5E88-41A5-BEEB-2807A8CD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CE1C7-5E3F-4916-BFC4-C099223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4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38AAA-2849-422E-8931-F77C055D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ABF4D-FEDC-4738-863F-138F32A3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963C0-10C7-4EC0-8B4A-956DD7D6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269B6-3E0A-4B0A-BC56-1E2D5C60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CFDF8-EA79-43B3-BACB-29A022A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6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61CD9-4083-45B1-8131-BCB38967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CBFB10-DB9C-4BE3-BCEA-240B9E1B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BFB5D-8D42-46AC-ADE0-82016710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EBA9-9742-4DC5-823D-66F03ABD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CBFC1-99C6-4E0D-8720-AE1CAD17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CCC8E-275C-4D4A-9B63-771DF53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B05D9-C978-4C66-A08F-D8CA108F1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5109B-6581-42FA-8EB8-77973889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FC5A7-D968-43E4-89EC-605B812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72BC77-D2AB-4EA4-8294-485358BF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E2878-D9E6-4175-BF70-6F544109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2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72BD3-39D6-4816-8A9F-80FF3AE7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17436-0136-4060-8747-2207A3F7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17A16B-9A4D-4B54-B108-FE8AB3E8E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BF794F-92E1-4BA3-9BA8-7F742532F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2867E2-E05C-45C5-90EB-0AAF4E05A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7FC8DF-5A71-4EBB-B067-6A4CFE9D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C679F-3518-419B-A563-A3874AA3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3FF221-EABB-4CDA-BC20-FE2E5276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8C9C3-CC98-4E02-8BDE-12A96D5A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B585F0-5EC6-4A24-98B7-EC1064C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95E66-6421-4CE7-8CB1-22ED09DD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277B7F-A326-4084-8FB4-885088A5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9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A1A882-24A3-456B-846C-BE989B32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BC6CD0-3C79-46E0-9ABF-B84DDAF2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4C25E3-2653-4A34-AC8A-D2E88B37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B0860-057B-4A44-8519-4FAFF54F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161FE-FF05-445D-ABAC-9B956CB4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E61A5-CAF4-4D11-86E3-4ED30C247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EC8F8B-4B80-4D20-9F31-C313F449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8055BA-C975-43BE-970F-F441DDC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585362-D898-47FA-AA21-E85C9FF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BA4AA-AADB-4FDB-BA6A-C6D02AD1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5797BA-038F-47B3-9CBC-B191853A2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558D-08DA-46E9-934F-EBA224B3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2EB6A-A9BE-49D6-BB20-3D9CE1EC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DCE8A8-5C2D-4479-8871-C238AB0D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719EB5-D32E-43AB-AB65-4948697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621153-A52B-439D-93B0-CC92EB06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07046-3CE2-45CD-8E72-EC5604B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E4565-DC92-4768-AF2F-573F92116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0C797-F889-45F3-AE9B-D23ADACCC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FE68A5-729B-42B4-9D6A-100EBD4E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66E0B5-7A20-641D-ACA1-E72065FC1E42}"/>
              </a:ext>
            </a:extLst>
          </p:cNvPr>
          <p:cNvSpPr/>
          <p:nvPr/>
        </p:nvSpPr>
        <p:spPr>
          <a:xfrm>
            <a:off x="0" y="6371634"/>
            <a:ext cx="12192000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5B47DA-3495-4A27-87F0-0D77455C2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EB3A08-3FBA-459D-8F15-DA1FB05FED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3" y="117034"/>
            <a:ext cx="6796939" cy="10654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2CBA95-43D7-4866-9685-5867CF08F0F0}"/>
              </a:ext>
            </a:extLst>
          </p:cNvPr>
          <p:cNvSpPr txBox="1"/>
          <p:nvPr/>
        </p:nvSpPr>
        <p:spPr>
          <a:xfrm>
            <a:off x="1" y="1446410"/>
            <a:ext cx="4628094" cy="417037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4500" b="1" dirty="0"/>
          </a:p>
          <a:p>
            <a:pPr algn="ctr"/>
            <a:r>
              <a:rPr lang="fr-FR" sz="4500" b="1" dirty="0"/>
              <a:t>Engineering </a:t>
            </a:r>
          </a:p>
          <a:p>
            <a:pPr algn="ctr"/>
            <a:r>
              <a:rPr lang="fr-FR" sz="4500" b="1" dirty="0"/>
              <a:t>Mini-MOOC</a:t>
            </a:r>
            <a:endParaRPr lang="fr-FR" sz="4500" i="1" dirty="0"/>
          </a:p>
          <a:p>
            <a:pPr algn="ctr"/>
            <a:endParaRPr lang="fr-FR" sz="4500" b="1" i="1" dirty="0"/>
          </a:p>
          <a:p>
            <a:pPr algn="ctr"/>
            <a:r>
              <a:rPr lang="fr-FR" sz="3500" b="1" dirty="0"/>
              <a:t>Fly me to the Moon</a:t>
            </a:r>
          </a:p>
          <a:p>
            <a:pPr algn="ctr"/>
            <a:endParaRPr lang="fr-FR" sz="2500" b="1" dirty="0"/>
          </a:p>
          <a:p>
            <a:pPr algn="ctr"/>
            <a:endParaRPr lang="fr-FR" sz="25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A8C792-EE73-4E38-9853-0391DDDE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94" y="1446411"/>
            <a:ext cx="7563906" cy="4170372"/>
          </a:xfrm>
          <a:prstGeom prst="rect">
            <a:avLst/>
          </a:prstGeom>
        </p:spPr>
      </p:pic>
      <p:pic>
        <p:nvPicPr>
          <p:cNvPr id="1025" name="Image 1">
            <a:extLst>
              <a:ext uri="{FF2B5EF4-FFF2-40B4-BE49-F238E27FC236}">
                <a16:creationId xmlns:a16="http://schemas.microsoft.com/office/drawing/2014/main" id="{AB439DD6-B926-60F0-EB69-98645320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2" y="6436414"/>
            <a:ext cx="1074148" cy="3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5480C4-B350-2FCE-4C5C-8CD5D2AC61E2}"/>
              </a:ext>
            </a:extLst>
          </p:cNvPr>
          <p:cNvSpPr txBox="1"/>
          <p:nvPr/>
        </p:nvSpPr>
        <p:spPr>
          <a:xfrm>
            <a:off x="0" y="6436414"/>
            <a:ext cx="1061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</a:rPr>
              <a:t>Authors : Anne CHIAMA, Frédéric GUILLERAY, Marine ROBINI, </a:t>
            </a:r>
            <a:r>
              <a:rPr lang="en-GB" sz="1800" b="1" i="1" dirty="0" err="1">
                <a:solidFill>
                  <a:schemeClr val="bg1"/>
                </a:solidFill>
                <a:effectLst/>
              </a:rPr>
              <a:t>Ervan</a:t>
            </a:r>
            <a:r>
              <a:rPr lang="en-GB" sz="1800" b="1" i="1" dirty="0">
                <a:solidFill>
                  <a:schemeClr val="bg1"/>
                </a:solidFill>
                <a:effectLst/>
              </a:rPr>
              <a:t> ROUSSEL (France).</a:t>
            </a:r>
            <a:endParaRPr lang="fr-FR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55F8BD7-15CD-464E-8C3D-992979817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08" y="1245292"/>
            <a:ext cx="9161779" cy="53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940BD67-7DC2-43AF-B3B2-D30B0A388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66" y="1662333"/>
            <a:ext cx="10817468" cy="35540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5332933"/>
            <a:ext cx="12192000" cy="115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Instructions for the task</a:t>
            </a:r>
            <a:endParaRPr lang="fr-FR" sz="2400" spc="-35" dirty="0">
              <a:solidFill>
                <a:srgbClr val="1F2245"/>
              </a:solidFill>
              <a:effectLst/>
              <a:latin typeface="Hind Medium" panose="020000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Imagine an accident on the moon : the aim is to find the essential equipment to reach the mother rocket, by classifying 15 objects in order of importance. The exercise is done individually and then in groups.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5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1898428"/>
            <a:ext cx="12192000" cy="115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minutes :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individual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ranking</a:t>
            </a:r>
            <a:endParaRPr lang="fr-FR" sz="2400" spc="-35" dirty="0">
              <a:solidFill>
                <a:srgbClr val="1F2245"/>
              </a:solidFill>
              <a:effectLst/>
              <a:latin typeface="Hind Medium" panose="020000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participant fills the decision sheet (first column). During this phase, no exchange between the participants is allowed.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68CCBB-FF7A-44E0-A1D9-98EC9D98A912}"/>
              </a:ext>
            </a:extLst>
          </p:cNvPr>
          <p:cNvSpPr txBox="1"/>
          <p:nvPr/>
        </p:nvSpPr>
        <p:spPr>
          <a:xfrm>
            <a:off x="0" y="3535355"/>
            <a:ext cx="12192000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 minutes : collective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ranking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(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working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group)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group determine a collective ranking of the same elements. Then fill the third column “Collective ranking”.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3F5944-A499-45B6-AE49-61B460F089EB}"/>
              </a:ext>
            </a:extLst>
          </p:cNvPr>
          <p:cNvSpPr txBox="1"/>
          <p:nvPr/>
        </p:nvSpPr>
        <p:spPr>
          <a:xfrm>
            <a:off x="0" y="4976624"/>
            <a:ext cx="12192000" cy="155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 minutes :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explanation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and score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results</a:t>
            </a:r>
            <a:endParaRPr lang="fr-FR" sz="2400" spc="-35" dirty="0">
              <a:solidFill>
                <a:srgbClr val="1F2245"/>
              </a:solidFill>
              <a:effectLst/>
              <a:latin typeface="Hind Medium" panose="020000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the last column with the NASA ranking and calculate the individual and collective score.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i="1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Calculation : the score is the difference be</a:t>
            </a:r>
            <a:r>
              <a:rPr lang="ca-ES" i="1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tween your rank and NASA rank. Calculate each line and then the total. The </a:t>
            </a:r>
            <a:r>
              <a:rPr lang="en-US" i="1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lower the score, the better the result.</a:t>
            </a:r>
            <a:endParaRPr lang="fr-FR" sz="1800" i="1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1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1898428"/>
            <a:ext cx="12192000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calculate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your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score ?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Complete the “Rankink of N.A.S.A. column.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5BA01-7E11-4C40-BF84-42E92CCE2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03" y="3641489"/>
            <a:ext cx="956484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1898428"/>
            <a:ext cx="12192000" cy="123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calculate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your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score ?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Complete the “Rankink of N.A.S.A. column.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distance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N.A.S.A.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2465BE-C807-4A61-96C9-CECC1E949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69" y="3574455"/>
            <a:ext cx="978536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1898428"/>
            <a:ext cx="12192000" cy="162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calculate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your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score ?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a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Complete the “Rankink of N.A.S.A. column.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distance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N.A.S.A.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Finaly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calcule the 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Collective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N.A.S.A.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collective total.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AA21FF-C865-4A3A-A1F0-E85081003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044" y="3618000"/>
            <a:ext cx="98139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1898428"/>
            <a:ext cx="12192000" cy="155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read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spc="-35" dirty="0" err="1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your</a:t>
            </a:r>
            <a:r>
              <a:rPr lang="fr-FR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score ?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lawer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score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score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and the collective score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 The group has been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pc="-35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pc="-35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AA21FF-C865-4A3A-A1F0-E85081003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044" y="3618000"/>
            <a:ext cx="98139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1. Accident on the Moon (engage)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0B0A012-0452-47B5-914E-8D5948BEA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45035"/>
              </p:ext>
            </p:extLst>
          </p:nvPr>
        </p:nvGraphicFramePr>
        <p:xfrm>
          <a:off x="-1" y="43544"/>
          <a:ext cx="12191999" cy="6657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758">
                  <a:extLst>
                    <a:ext uri="{9D8B030D-6E8A-4147-A177-3AD203B41FA5}">
                      <a16:colId xmlns:a16="http://schemas.microsoft.com/office/drawing/2014/main" val="4120451912"/>
                    </a:ext>
                  </a:extLst>
                </a:gridCol>
                <a:gridCol w="7936548">
                  <a:extLst>
                    <a:ext uri="{9D8B030D-6E8A-4147-A177-3AD203B41FA5}">
                      <a16:colId xmlns:a16="http://schemas.microsoft.com/office/drawing/2014/main" val="153679637"/>
                    </a:ext>
                  </a:extLst>
                </a:gridCol>
                <a:gridCol w="900693">
                  <a:extLst>
                    <a:ext uri="{9D8B030D-6E8A-4147-A177-3AD203B41FA5}">
                      <a16:colId xmlns:a16="http://schemas.microsoft.com/office/drawing/2014/main" val="4194148274"/>
                    </a:ext>
                  </a:extLst>
                </a:gridCol>
              </a:tblGrid>
              <a:tr h="616752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Objects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Explanation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ranking of N.A.S.A.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91806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2 tanks of 50 kg of oxygen each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First essential element of survival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1963565260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>
                          <a:effectLst/>
                        </a:rPr>
                        <a:t>25 liters of water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Indispensable to compensate a strong dehydration due to the very great heat on the illuminated side of the moon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2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795750911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>
                          <a:effectLst/>
                        </a:rPr>
                        <a:t>A celestial map of the lunar constellations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u="none" strike="noStrike" dirty="0">
                          <a:effectLst/>
                        </a:rPr>
                        <a:t>Essential for orientation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>
                          <a:effectLst/>
                        </a:rPr>
                        <a:t>3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2120976398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 dirty="0">
                          <a:effectLst/>
                        </a:rPr>
                        <a:t>Concentrated food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Efficient way to repair energy loss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4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143221325"/>
                  </a:ext>
                </a:extLst>
              </a:tr>
              <a:tr h="50741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A solar powered transceiver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(medium frequency)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Useful to try to communicate with the mother rocket but this device does not have much range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>
                          <a:effectLst/>
                        </a:rPr>
                        <a:t>5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23201321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>
                          <a:effectLst/>
                        </a:rPr>
                        <a:t>50 meters of nylon rope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Useful for roping up, climbing rocks; possibly for hoisting the injured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>
                          <a:effectLst/>
                        </a:rPr>
                        <a:t>6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263867477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A medical kit and hypodermic syringes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The injections of vitamins, serum etc...require a special opening (provided by the N.A.S.A.)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7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1416822190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>
                          <a:effectLst/>
                        </a:rPr>
                        <a:t>A silk parachute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Can be used to protect from sunlight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8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535451758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>
                          <a:effectLst/>
                        </a:rPr>
                        <a:t>A self-inflating lifeboat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Can be used as a sled to pull objects; the gas (CO ) used for this device can be used for propulsion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9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2146289052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 dirty="0">
                          <a:effectLst/>
                        </a:rPr>
                        <a:t>Light signals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Useful when the mother rocket is in sight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10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2614160642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>
                          <a:effectLst/>
                        </a:rPr>
                        <a:t>2 x 45 caliber pistols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Can be used to accelerate propulsion; in a pinch to end one's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11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1231543998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A case of powdered milk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Nutritional trap: more cumbersome than concentrated food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12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3862336427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 dirty="0">
                          <a:effectLst/>
                        </a:rPr>
                        <a:t>A solar powered heater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Not useful: suits are heated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13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3942614831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 dirty="0">
                          <a:effectLst/>
                        </a:rPr>
                        <a:t>A magnetic compass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No use on the moon; the magnetic field is not valued there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14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3273780245"/>
                  </a:ext>
                </a:extLst>
              </a:tr>
              <a:tr h="375658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1400" b="1" u="none" strike="noStrike" dirty="0">
                          <a:effectLst/>
                        </a:rPr>
                        <a:t>A matchbox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The absence of oxygen does not allow them to ignite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>
                          <a:effectLst/>
                        </a:rPr>
                        <a:t>15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71888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24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777</Words>
  <Application>Microsoft Office PowerPoint</Application>
  <PresentationFormat>Grand écran</PresentationFormat>
  <Paragraphs>90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Hind Medium</vt:lpstr>
      <vt:lpstr>Open Sans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 guilleray</dc:creator>
  <cp:lastModifiedBy>Fred guilleray</cp:lastModifiedBy>
  <cp:revision>20</cp:revision>
  <dcterms:created xsi:type="dcterms:W3CDTF">2022-04-03T10:14:59Z</dcterms:created>
  <dcterms:modified xsi:type="dcterms:W3CDTF">2022-07-09T12:01:53Z</dcterms:modified>
</cp:coreProperties>
</file>